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773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858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2651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55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46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76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493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163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28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626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7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70BBD-E5BA-4E97-A3D6-506602645CE3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CE629-B775-4807-B4CB-E89D35F83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43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21001671">
            <a:off x="1693249" y="475160"/>
            <a:ext cx="6201393" cy="618630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200000"/>
              </a:lnSpc>
            </a:pPr>
            <a:r>
              <a:rPr lang="es-ES" sz="6600" b="1" cap="all" dirty="0" smtClean="0">
                <a:ln/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</a:t>
            </a:r>
            <a:r>
              <a:rPr lang="es-ES" sz="6600" b="1" cap="all" dirty="0" smtClean="0">
                <a:ln/>
                <a:solidFill>
                  <a:srgbClr val="00B05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</a:t>
            </a:r>
            <a:r>
              <a:rPr lang="es-ES" sz="6600" b="1" cap="all" dirty="0" smtClean="0">
                <a:ln/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</a:t>
            </a:r>
            <a:r>
              <a:rPr lang="es-ES" sz="66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  <a:r>
              <a:rPr lang="es-ES" sz="6600" b="1" cap="all" dirty="0" smtClean="0">
                <a:ln/>
                <a:solidFill>
                  <a:srgbClr val="FF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ó</a:t>
            </a:r>
            <a:r>
              <a:rPr lang="es-ES" sz="66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 </a:t>
            </a:r>
          </a:p>
          <a:p>
            <a:pPr algn="ctr">
              <a:lnSpc>
                <a:spcPct val="200000"/>
              </a:lnSpc>
            </a:pPr>
            <a:r>
              <a:rPr lang="es-ES" sz="6600" b="1" cap="all" dirty="0" smtClean="0">
                <a:ln/>
                <a:solidFill>
                  <a:srgbClr val="00B05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</a:t>
            </a:r>
            <a:r>
              <a:rPr lang="es-ES" sz="6600" b="1" cap="all" dirty="0" smtClean="0">
                <a:ln/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</a:t>
            </a:r>
            <a:r>
              <a:rPr lang="es-ES" sz="66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 algn="ctr">
              <a:lnSpc>
                <a:spcPct val="200000"/>
              </a:lnSpc>
            </a:pPr>
            <a:r>
              <a:rPr lang="es-ES" sz="66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</a:t>
            </a:r>
            <a:r>
              <a:rPr lang="es-ES" sz="6600" b="1" cap="all" dirty="0" smtClean="0">
                <a:ln/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</a:t>
            </a:r>
            <a:r>
              <a:rPr lang="es-ES" sz="6600" b="1" cap="all" dirty="0" smtClean="0">
                <a:ln/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u</a:t>
            </a:r>
            <a:r>
              <a:rPr lang="es-ES" sz="6600" b="1" cap="all" dirty="0" smtClean="0">
                <a:ln/>
                <a:solidFill>
                  <a:srgbClr val="00B05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</a:t>
            </a:r>
            <a:r>
              <a:rPr lang="es-ES" sz="6600" b="1" cap="all" dirty="0" smtClean="0">
                <a:ln/>
                <a:solidFill>
                  <a:srgbClr val="FF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</a:t>
            </a:r>
            <a:r>
              <a:rPr lang="es-ES" sz="66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</a:t>
            </a:r>
            <a:r>
              <a:rPr lang="es-ES" sz="6600" b="1" cap="all" dirty="0" smtClean="0">
                <a:ln/>
                <a:solidFill>
                  <a:srgbClr val="0000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  <a:r>
              <a:rPr lang="es-ES" sz="6600" b="1" cap="all" dirty="0" smtClean="0">
                <a:ln/>
                <a:solidFill>
                  <a:srgbClr val="00B0F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</a:t>
            </a:r>
            <a:r>
              <a:rPr lang="es-ES" sz="6600" b="1" cap="all" dirty="0" smtClean="0">
                <a:ln/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</a:t>
            </a:r>
            <a:r>
              <a:rPr lang="es-ES" sz="6600" b="1" cap="all" dirty="0" smtClean="0">
                <a:ln/>
                <a:solidFill>
                  <a:srgbClr val="00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</a:t>
            </a:r>
            <a:endParaRPr lang="es-ES" sz="6600" b="1" cap="all" dirty="0">
              <a:ln/>
              <a:solidFill>
                <a:srgbClr val="00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2" descr="http://www.sandrabaptist.com/wp-content/uploads/2013/04/Cause-Effec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23662">
            <a:off x="1403648" y="3293059"/>
            <a:ext cx="2180928" cy="163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diferenciaentre.info/wp-content/uploads/2014/06/ley-del-karm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2666">
            <a:off x="5652120" y="2348880"/>
            <a:ext cx="2952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32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75856" y="476672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Noción causal </a:t>
            </a:r>
            <a:endParaRPr lang="es-ES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Elipse"/>
          <p:cNvSpPr/>
          <p:nvPr/>
        </p:nvSpPr>
        <p:spPr>
          <a:xfrm>
            <a:off x="3923928" y="1709868"/>
            <a:ext cx="2088232" cy="136815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Fenómeno </a:t>
            </a:r>
          </a:p>
          <a:p>
            <a:pPr algn="ctr"/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Hecho o</a:t>
            </a:r>
          </a:p>
          <a:p>
            <a:pPr algn="ctr"/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Acción 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Terminador"/>
          <p:cNvSpPr/>
          <p:nvPr/>
        </p:nvSpPr>
        <p:spPr>
          <a:xfrm>
            <a:off x="2055682" y="2051906"/>
            <a:ext cx="1224136" cy="68407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Terminador"/>
          <p:cNvSpPr/>
          <p:nvPr/>
        </p:nvSpPr>
        <p:spPr>
          <a:xfrm>
            <a:off x="6660232" y="2010336"/>
            <a:ext cx="1224136" cy="68407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Efecto 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405942" y="2038306"/>
            <a:ext cx="504056" cy="684076"/>
          </a:xfrm>
          <a:prstGeom prst="rightArrow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6104624" y="2038306"/>
            <a:ext cx="504056" cy="684076"/>
          </a:xfrm>
          <a:prstGeom prst="rightArrow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966170" y="3712669"/>
            <a:ext cx="3821854" cy="193899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causalidad comprende  una de tantas formas de dependencia que se origina al correlacionar los elementos del mundo real.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9 Forma libre"/>
          <p:cNvSpPr/>
          <p:nvPr/>
        </p:nvSpPr>
        <p:spPr>
          <a:xfrm>
            <a:off x="2806995" y="2735983"/>
            <a:ext cx="4465305" cy="815292"/>
          </a:xfrm>
          <a:custGeom>
            <a:avLst/>
            <a:gdLst>
              <a:gd name="connsiteX0" fmla="*/ 0 w 4082903"/>
              <a:gd name="connsiteY0" fmla="*/ 0 h 744279"/>
              <a:gd name="connsiteX1" fmla="*/ 2169042 w 4082903"/>
              <a:gd name="connsiteY1" fmla="*/ 744279 h 744279"/>
              <a:gd name="connsiteX2" fmla="*/ 4082903 w 4082903"/>
              <a:gd name="connsiteY2" fmla="*/ 0 h 744279"/>
              <a:gd name="connsiteX3" fmla="*/ 4082903 w 4082903"/>
              <a:gd name="connsiteY3" fmla="*/ 0 h 744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82903" h="744279">
                <a:moveTo>
                  <a:pt x="0" y="0"/>
                </a:moveTo>
                <a:cubicBezTo>
                  <a:pt x="744279" y="372139"/>
                  <a:pt x="1488558" y="744279"/>
                  <a:pt x="2169042" y="744279"/>
                </a:cubicBezTo>
                <a:cubicBezTo>
                  <a:pt x="2849526" y="744279"/>
                  <a:pt x="4082903" y="0"/>
                  <a:pt x="4082903" y="0"/>
                </a:cubicBezTo>
                <a:lnTo>
                  <a:pt x="4082903" y="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orma libre"/>
          <p:cNvSpPr/>
          <p:nvPr/>
        </p:nvSpPr>
        <p:spPr>
          <a:xfrm>
            <a:off x="2667750" y="1297172"/>
            <a:ext cx="4604920" cy="741134"/>
          </a:xfrm>
          <a:custGeom>
            <a:avLst/>
            <a:gdLst>
              <a:gd name="connsiteX0" fmla="*/ 4657061 w 4657061"/>
              <a:gd name="connsiteY0" fmla="*/ 616688 h 616688"/>
              <a:gd name="connsiteX1" fmla="*/ 2296633 w 4657061"/>
              <a:gd name="connsiteY1" fmla="*/ 0 h 616688"/>
              <a:gd name="connsiteX2" fmla="*/ 0 w 4657061"/>
              <a:gd name="connsiteY2" fmla="*/ 616688 h 616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7061" h="616688">
                <a:moveTo>
                  <a:pt x="4657061" y="616688"/>
                </a:moveTo>
                <a:cubicBezTo>
                  <a:pt x="3864935" y="308344"/>
                  <a:pt x="3072810" y="0"/>
                  <a:pt x="2296633" y="0"/>
                </a:cubicBezTo>
                <a:cubicBezTo>
                  <a:pt x="1520456" y="0"/>
                  <a:pt x="760228" y="308344"/>
                  <a:pt x="0" y="61668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5293431" y="3893005"/>
            <a:ext cx="20882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Naturaleza .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Sociedad.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Tecnología.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17 Abrir llave"/>
          <p:cNvSpPr/>
          <p:nvPr/>
        </p:nvSpPr>
        <p:spPr>
          <a:xfrm>
            <a:off x="4809104" y="3695271"/>
            <a:ext cx="504056" cy="2334460"/>
          </a:xfrm>
          <a:prstGeom prst="leftBrace">
            <a:avLst>
              <a:gd name="adj1" fmla="val 67396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52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155597" y="2627765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" sz="40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causalidad</a:t>
            </a:r>
            <a:endParaRPr lang="es-ES" sz="4000" b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Nube"/>
          <p:cNvSpPr/>
          <p:nvPr/>
        </p:nvSpPr>
        <p:spPr>
          <a:xfrm>
            <a:off x="2183489" y="362761"/>
            <a:ext cx="5184576" cy="1440160"/>
          </a:xfrm>
          <a:prstGeom prst="cloud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000" b="1" cap="all" dirty="0" smtClean="0">
                <a:ln/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Inteligencia infantil  </a:t>
            </a:r>
            <a:endParaRPr lang="es-ES" sz="4000" b="1" cap="all" dirty="0">
              <a:ln/>
              <a:solidFill>
                <a:srgbClr val="00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 rot="20331658">
            <a:off x="4802399" y="2003201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Parte de la </a:t>
            </a:r>
            <a:endParaRPr lang="es-ES" dirty="0"/>
          </a:p>
        </p:txBody>
      </p:sp>
      <p:cxnSp>
        <p:nvCxnSpPr>
          <p:cNvPr id="7" name="6 Conector recto de flecha"/>
          <p:cNvCxnSpPr>
            <a:stCxn id="2" idx="0"/>
            <a:endCxn id="3" idx="1"/>
          </p:cNvCxnSpPr>
          <p:nvPr/>
        </p:nvCxnSpPr>
        <p:spPr>
          <a:xfrm flipV="1">
            <a:off x="4775777" y="1801387"/>
            <a:ext cx="0" cy="8263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7 Terminador"/>
          <p:cNvSpPr/>
          <p:nvPr/>
        </p:nvSpPr>
        <p:spPr>
          <a:xfrm>
            <a:off x="1403648" y="3691404"/>
            <a:ext cx="2304256" cy="720080"/>
          </a:xfrm>
          <a:prstGeom prst="flowChartTerminator">
            <a:avLst/>
          </a:prstGeom>
          <a:ln>
            <a:solidFill>
              <a:srgbClr val="FF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Fase pre- causal </a:t>
            </a:r>
            <a:endParaRPr lang="es-E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8 Terminador"/>
          <p:cNvSpPr/>
          <p:nvPr/>
        </p:nvSpPr>
        <p:spPr>
          <a:xfrm>
            <a:off x="5564131" y="3618882"/>
            <a:ext cx="1803934" cy="720080"/>
          </a:xfrm>
          <a:prstGeom prst="flowChartTerminator">
            <a:avLst/>
          </a:prstGeom>
          <a:ln>
            <a:solidFill>
              <a:srgbClr val="FF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  causal </a:t>
            </a:r>
            <a:endParaRPr lang="es-E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691680" y="4725142"/>
            <a:ext cx="3172087" cy="101566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Causalidad sensorio-motora .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Causalidad pre- operatoria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814906" y="4697755"/>
            <a:ext cx="3172087" cy="101566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Causalidad mecánica 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Causalidad por generación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1691680" y="4411484"/>
            <a:ext cx="0" cy="13293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5796136" y="4345015"/>
            <a:ext cx="0" cy="13293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3707905" y="3335651"/>
            <a:ext cx="720079" cy="6432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endCxn id="9" idx="1"/>
          </p:cNvCxnSpPr>
          <p:nvPr/>
        </p:nvCxnSpPr>
        <p:spPr>
          <a:xfrm>
            <a:off x="4928178" y="3335651"/>
            <a:ext cx="635953" cy="6432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3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771800" y="329461"/>
            <a:ext cx="4968552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Noción de causalidad </a:t>
            </a:r>
            <a:endParaRPr lang="es-ES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619672" y="2132856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131840" y="1959451"/>
            <a:ext cx="5400600" cy="2400657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adquisición de esta noción no se logra con una explicación teórica , puesto que es un conocimiento abstracto interno del pensamiento, y que los niños requieren comprender mas que aprender de memoria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7624" y="4293096"/>
            <a:ext cx="5256584" cy="2400657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Educación Inicial se recomienda trabajar la adquisición de  dicha noción a través de la ciencia, puesto que la ciencia ofrece actividades que conllevan a comprender el mundo y los cambios.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6261">
            <a:off x="1142508" y="2158825"/>
            <a:ext cx="1462110" cy="1776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0953">
            <a:off x="6966199" y="4939136"/>
            <a:ext cx="1215263" cy="1559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079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99792" y="476671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La ciencia y la noción de causalidad </a:t>
            </a:r>
            <a:endParaRPr lang="es-ES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1" t="34650" r="15116" b="21178"/>
          <a:stretch/>
        </p:blipFill>
        <p:spPr bwMode="auto">
          <a:xfrm>
            <a:off x="1187624" y="2348880"/>
            <a:ext cx="6935506" cy="3646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24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771800" y="404664"/>
            <a:ext cx="5544616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Experimentos científicos y la noción de causalidad.</a:t>
            </a:r>
            <a:endParaRPr lang="es-ES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23" t="26837" r="24047" b="17862"/>
          <a:stretch/>
        </p:blipFill>
        <p:spPr bwMode="auto">
          <a:xfrm>
            <a:off x="2339752" y="2158990"/>
            <a:ext cx="5544616" cy="383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25817">
            <a:off x="1234918" y="3296019"/>
            <a:ext cx="1467564" cy="1882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228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148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Mayra Rocio</dc:creator>
  <cp:lastModifiedBy>Mayra Rocio</cp:lastModifiedBy>
  <cp:revision>15</cp:revision>
  <dcterms:created xsi:type="dcterms:W3CDTF">2015-09-16T03:30:41Z</dcterms:created>
  <dcterms:modified xsi:type="dcterms:W3CDTF">2015-09-17T16:19:25Z</dcterms:modified>
</cp:coreProperties>
</file>